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85" r:id="rId3"/>
    <p:sldId id="286" r:id="rId4"/>
    <p:sldId id="273" r:id="rId5"/>
    <p:sldId id="296" r:id="rId6"/>
    <p:sldId id="309" r:id="rId7"/>
    <p:sldId id="317" r:id="rId8"/>
    <p:sldId id="305" r:id="rId9"/>
    <p:sldId id="307" r:id="rId10"/>
    <p:sldId id="297" r:id="rId11"/>
    <p:sldId id="299" r:id="rId12"/>
    <p:sldId id="298" r:id="rId13"/>
    <p:sldId id="300" r:id="rId14"/>
    <p:sldId id="301" r:id="rId15"/>
    <p:sldId id="283" r:id="rId16"/>
    <p:sldId id="303" r:id="rId17"/>
    <p:sldId id="304" r:id="rId18"/>
    <p:sldId id="306" r:id="rId19"/>
    <p:sldId id="310" r:id="rId20"/>
    <p:sldId id="312" r:id="rId21"/>
    <p:sldId id="319" r:id="rId22"/>
    <p:sldId id="320" r:id="rId23"/>
    <p:sldId id="313" r:id="rId24"/>
    <p:sldId id="314" r:id="rId25"/>
    <p:sldId id="311" r:id="rId26"/>
    <p:sldId id="315" r:id="rId27"/>
    <p:sldId id="316" r:id="rId28"/>
    <p:sldId id="318" r:id="rId29"/>
    <p:sldId id="321" r:id="rId30"/>
    <p:sldId id="322" r:id="rId31"/>
    <p:sldId id="294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BADB2-76DC-4D47-8424-1CFC7EB31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7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5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8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0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416A5-B226-43DF-BD0B-D61E71D7791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1636E-B119-44DB-8972-30C8B0D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8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/>
              <a:t>SMALL PONDS</a:t>
            </a:r>
            <a:r>
              <a:rPr lang="en-US" b="1" dirty="0" smtClean="0"/>
              <a:t>: PANACEA TO MULTIPLE DISASTER PROBLEMS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PRESENTED BY</a:t>
            </a:r>
          </a:p>
          <a:p>
            <a:pPr marL="0" indent="0" algn="ctr">
              <a:buNone/>
            </a:pPr>
            <a:r>
              <a:rPr lang="en-US" dirty="0" smtClean="0"/>
              <a:t>JIBA RAJ POKHAREL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SUPPORTED BY</a:t>
            </a:r>
          </a:p>
          <a:p>
            <a:pPr marL="0" indent="0" algn="ctr">
              <a:buNone/>
            </a:pPr>
            <a:r>
              <a:rPr lang="en-US" dirty="0" smtClean="0"/>
              <a:t>ROTARY CLUB, NEPAL</a:t>
            </a:r>
          </a:p>
          <a:p>
            <a:pPr marL="0" indent="0" algn="ctr">
              <a:buNone/>
            </a:pPr>
            <a:r>
              <a:rPr lang="en-US" dirty="0" smtClean="0"/>
              <a:t>NEPAL ACADEMY OF SCIENCE AND TECHNOLOGY</a:t>
            </a:r>
          </a:p>
          <a:p>
            <a:pPr marL="0" indent="0" algn="ctr">
              <a:buNone/>
            </a:pPr>
            <a:r>
              <a:rPr lang="en-US" dirty="0" smtClean="0"/>
              <a:t>NEPAL CENTER FOR DISASTER MANAGEMENT</a:t>
            </a:r>
          </a:p>
          <a:p>
            <a:pPr marL="0" indent="0" algn="ctr">
              <a:buNone/>
            </a:pPr>
            <a:r>
              <a:rPr lang="en-US" dirty="0" smtClean="0"/>
              <a:t>DP NET, NEPAL</a:t>
            </a:r>
          </a:p>
          <a:p>
            <a:pPr marL="0" indent="0" algn="ctr">
              <a:buNone/>
            </a:pPr>
            <a:r>
              <a:rPr lang="en-US" dirty="0" smtClean="0"/>
              <a:t>COMMUNITY ADVOCACY AND DEVELOPMENT FORUM</a:t>
            </a:r>
          </a:p>
          <a:p>
            <a:pPr marL="0" indent="0" algn="ctr">
              <a:buNone/>
            </a:pPr>
            <a:r>
              <a:rPr lang="en-US" dirty="0" smtClean="0"/>
              <a:t>FOREST CONSUMER GROUP, BAHUNIJHORA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05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2" y="2074820"/>
            <a:ext cx="5181601" cy="3886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196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8" y="2058194"/>
            <a:ext cx="5181600" cy="388619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4710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08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</a:t>
            </a:r>
            <a:endParaRPr lang="en-US" b="1" dirty="0"/>
          </a:p>
        </p:txBody>
      </p:sp>
      <p:pic>
        <p:nvPicPr>
          <p:cNvPr id="4100" name="Picture 4" descr="C:\Users\nitro 5\Downloads\IMG_20210829_142215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507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2238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44802"/>
            <a:ext cx="4352925" cy="326469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6" y="1800685"/>
            <a:ext cx="5803900" cy="4352925"/>
          </a:xfrm>
        </p:spPr>
      </p:pic>
    </p:spTree>
    <p:extLst>
      <p:ext uri="{BB962C8B-B14F-4D97-AF65-F5344CB8AC3E}">
        <p14:creationId xmlns:p14="http://schemas.microsoft.com/office/powerpoint/2010/main" val="8315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RAINFALL IN NEPAL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err="1" smtClean="0"/>
              <a:t>Panch</a:t>
            </a:r>
            <a:r>
              <a:rPr lang="en-US" dirty="0" smtClean="0"/>
              <a:t> Khal area( Av 1226, Max1418, Min 1055)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Winter (3%), Pre monsoon(14%)</a:t>
            </a:r>
          </a:p>
          <a:p>
            <a:r>
              <a:rPr lang="en-US" dirty="0"/>
              <a:t>Typical large event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a) rainfall amount: ~35 mm;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b) duration: ~4 h; </a:t>
            </a:r>
          </a:p>
          <a:p>
            <a:pPr lvl="1"/>
            <a:r>
              <a:rPr lang="en-US" dirty="0" smtClean="0"/>
              <a:t>(c)average </a:t>
            </a:r>
            <a:r>
              <a:rPr lang="en-US" dirty="0"/>
              <a:t>intensity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 </a:t>
            </a:r>
            <a:r>
              <a:rPr lang="en-US" dirty="0"/>
              <a:t>from ~13 mm h-1 (10-min maximum intensities ~60 mm h-1, </a:t>
            </a:r>
            <a:endParaRPr lang="en-US" dirty="0" smtClean="0"/>
          </a:p>
          <a:p>
            <a:pPr lvl="3"/>
            <a:r>
              <a:rPr lang="en-US" dirty="0" smtClean="0"/>
              <a:t>30-min </a:t>
            </a:r>
            <a:r>
              <a:rPr lang="en-US" dirty="0"/>
              <a:t>intensities ~38 mm h-1 and </a:t>
            </a:r>
            <a:endParaRPr lang="en-US" dirty="0" smtClean="0"/>
          </a:p>
          <a:p>
            <a:pPr lvl="3"/>
            <a:r>
              <a:rPr lang="en-US" dirty="0" smtClean="0"/>
              <a:t>60-min </a:t>
            </a:r>
            <a:r>
              <a:rPr lang="en-US" dirty="0"/>
              <a:t>intensities ~26 mm h-1);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d) ~10–50% of rain falls in the first quarter of the event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50–80% in the first half, and </a:t>
            </a:r>
            <a:endParaRPr lang="en-US" dirty="0" smtClean="0"/>
          </a:p>
          <a:p>
            <a:r>
              <a:rPr lang="en-US" dirty="0" smtClean="0"/>
              <a:t>75–90</a:t>
            </a:r>
            <a:r>
              <a:rPr lang="en-US" dirty="0"/>
              <a:t>% in the first three quarters of the event.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Monsoon (78%), Post (5%)</a:t>
            </a:r>
          </a:p>
          <a:p>
            <a:r>
              <a:rPr lang="en-US" dirty="0" smtClean="0"/>
              <a:t>Typical </a:t>
            </a:r>
            <a:r>
              <a:rPr lang="en-US" dirty="0"/>
              <a:t>large event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a) rainfall amount: ~40 mm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b) duration: ~8 h; </a:t>
            </a:r>
            <a:endParaRPr lang="en-US" dirty="0" smtClean="0"/>
          </a:p>
          <a:p>
            <a:pPr lvl="1"/>
            <a:r>
              <a:rPr lang="en-US" dirty="0" smtClean="0"/>
              <a:t> © average </a:t>
            </a:r>
            <a:r>
              <a:rPr lang="en-US" dirty="0"/>
              <a:t>intensity: </a:t>
            </a:r>
            <a:endParaRPr lang="en-US" dirty="0" smtClean="0"/>
          </a:p>
          <a:p>
            <a:pPr lvl="2"/>
            <a:r>
              <a:rPr lang="en-US" dirty="0" smtClean="0"/>
              <a:t>from </a:t>
            </a:r>
            <a:r>
              <a:rPr lang="en-US" dirty="0"/>
              <a:t>~6 mm h-1 (10-min maximum intensities ~36 mm h-1, </a:t>
            </a:r>
            <a:endParaRPr lang="en-US" dirty="0" smtClean="0"/>
          </a:p>
          <a:p>
            <a:pPr lvl="2"/>
            <a:r>
              <a:rPr lang="en-US" dirty="0" smtClean="0"/>
              <a:t>30-min </a:t>
            </a:r>
            <a:r>
              <a:rPr lang="en-US" dirty="0"/>
              <a:t>intensities ~24 mm h-1 and </a:t>
            </a:r>
            <a:endParaRPr lang="en-US" dirty="0" smtClean="0"/>
          </a:p>
          <a:p>
            <a:pPr lvl="2"/>
            <a:r>
              <a:rPr lang="en-US" dirty="0" smtClean="0"/>
              <a:t>60-min </a:t>
            </a:r>
            <a:r>
              <a:rPr lang="en-US" dirty="0"/>
              <a:t>intensities ~18 mm h-1);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d) ~10–35% of rain falls in the first quarter of the event, 60–70% in the first half, and 80–90% in the first three quarters of the event.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ROLE OF THE PONDS FOR TYPICAL LARGE EVENTS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 MONSOON: 4 HOURS, 35mm</a:t>
            </a:r>
          </a:p>
          <a:p>
            <a:r>
              <a:rPr lang="en-US" dirty="0" smtClean="0"/>
              <a:t>9 mm/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Leaving 50 per cent of it will be 4.5</a:t>
            </a:r>
          </a:p>
          <a:p>
            <a:r>
              <a:rPr lang="en-US" dirty="0" smtClean="0"/>
              <a:t>In a pond for every 2000 </a:t>
            </a:r>
            <a:r>
              <a:rPr lang="en-US" dirty="0" err="1" smtClean="0"/>
              <a:t>sq</a:t>
            </a:r>
            <a:r>
              <a:rPr lang="en-US" dirty="0" smtClean="0"/>
              <a:t> m</a:t>
            </a:r>
          </a:p>
          <a:p>
            <a:r>
              <a:rPr lang="en-US" dirty="0"/>
              <a:t>4</a:t>
            </a:r>
            <a:r>
              <a:rPr lang="en-US" dirty="0" smtClean="0"/>
              <a:t>.5 /1000 x 2000 = 9 cu m</a:t>
            </a:r>
          </a:p>
          <a:p>
            <a:r>
              <a:rPr lang="en-US" dirty="0" smtClean="0"/>
              <a:t>It will hold for 4 hours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Monsoon: 8 HOURS, 40mm</a:t>
            </a:r>
          </a:p>
          <a:p>
            <a:r>
              <a:rPr lang="en-US" dirty="0"/>
              <a:t>5</a:t>
            </a:r>
            <a:r>
              <a:rPr lang="en-US" dirty="0" smtClean="0"/>
              <a:t>mm/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Leaving 50 per cent, it will be 2.5 mm</a:t>
            </a:r>
          </a:p>
          <a:p>
            <a:r>
              <a:rPr lang="en-US" dirty="0" smtClean="0"/>
              <a:t>In a pond for every2000sq m</a:t>
            </a:r>
          </a:p>
          <a:p>
            <a:r>
              <a:rPr lang="en-US" dirty="0" smtClean="0"/>
              <a:t>2.5/1000 x 2000 = 5 cu m</a:t>
            </a:r>
          </a:p>
          <a:p>
            <a:r>
              <a:rPr lang="en-US" dirty="0" smtClean="0"/>
              <a:t>It will hold for 8 hours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85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ROLE OF THE PONDS FOR 100  YEARS RETURN PERIOD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TOTAL RAINFALL= 300 mm IN 24 HOUR</a:t>
            </a:r>
          </a:p>
          <a:p>
            <a:r>
              <a:rPr lang="en-US" dirty="0" smtClean="0"/>
              <a:t>12.5 mm/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Leaving 50 per cent of it will be 6.25</a:t>
            </a:r>
          </a:p>
          <a:p>
            <a:r>
              <a:rPr lang="en-US" dirty="0" smtClean="0"/>
              <a:t>In a pond for every 500 </a:t>
            </a:r>
            <a:r>
              <a:rPr lang="en-US" dirty="0" err="1" smtClean="0"/>
              <a:t>sq</a:t>
            </a:r>
            <a:r>
              <a:rPr lang="en-US" dirty="0" smtClean="0"/>
              <a:t> m</a:t>
            </a:r>
          </a:p>
          <a:p>
            <a:r>
              <a:rPr lang="en-US" dirty="0" smtClean="0"/>
              <a:t>6.25 /1000 x 500 =3.1cu m</a:t>
            </a:r>
          </a:p>
          <a:p>
            <a:r>
              <a:rPr lang="en-US" dirty="0" smtClean="0"/>
              <a:t>It will hold for 12 hours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</a:t>
            </a:r>
            <a:r>
              <a:rPr lang="en-US" dirty="0" smtClean="0"/>
              <a:t>12 </a:t>
            </a:r>
            <a:r>
              <a:rPr lang="en-US" dirty="0"/>
              <a:t>HOURS TIME, THE LEAKAGE OF THE POND WILL BE 144 Cm which is about the height of pond at 2mm per </a:t>
            </a:r>
            <a:r>
              <a:rPr lang="en-US" dirty="0" smtClean="0"/>
              <a:t>minute</a:t>
            </a:r>
          </a:p>
          <a:p>
            <a:r>
              <a:rPr lang="en-US" dirty="0" smtClean="0"/>
              <a:t>The rainfall has been confined to 150 mm</a:t>
            </a:r>
          </a:p>
          <a:p>
            <a:r>
              <a:rPr lang="en-US" dirty="0" err="1" smtClean="0"/>
              <a:t>Ranjan</a:t>
            </a:r>
            <a:r>
              <a:rPr lang="en-US" dirty="0" smtClean="0"/>
              <a:t> </a:t>
            </a:r>
            <a:r>
              <a:rPr lang="en-US" dirty="0" err="1" smtClean="0"/>
              <a:t>Dahal</a:t>
            </a:r>
            <a:r>
              <a:rPr lang="en-US" dirty="0" smtClean="0"/>
              <a:t> in his article </a:t>
            </a:r>
            <a:r>
              <a:rPr lang="en-US" b="1" dirty="0" smtClean="0"/>
              <a:t>Rainfall threshold and landslide </a:t>
            </a:r>
            <a:r>
              <a:rPr lang="en-US" dirty="0" smtClean="0"/>
              <a:t>has outlined that 144 mm rain for 24 hours is the threshold for landslides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62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INFILTRATION RATE</a:t>
            </a:r>
            <a:endParaRPr lang="en-US" b="1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9" y="2216482"/>
            <a:ext cx="8697539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FLOOD REDUCTION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HALF OF RAINFALL HAS BEEN CONTAINED BY PONDS</a:t>
            </a:r>
          </a:p>
          <a:p>
            <a:r>
              <a:rPr lang="en-US" dirty="0" smtClean="0"/>
              <a:t>THERE IS THUS A FLOOD REDUCTION</a:t>
            </a:r>
          </a:p>
          <a:p>
            <a:r>
              <a:rPr lang="en-US" dirty="0"/>
              <a:t>Extracted from Journal Science of the Total Environment </a:t>
            </a:r>
          </a:p>
          <a:p>
            <a:r>
              <a:rPr lang="en-US" dirty="0"/>
              <a:t>Article entitled </a:t>
            </a:r>
            <a:r>
              <a:rPr lang="en-US" b="1" dirty="0"/>
              <a:t>Farm ponds in southern China: Challenges and solutions for conserving a neglected wetland ecosystem</a:t>
            </a:r>
          </a:p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97" y="2667608"/>
            <a:ext cx="3982006" cy="2667372"/>
          </a:xfrm>
        </p:spPr>
      </p:pic>
    </p:spTree>
    <p:extLst>
      <p:ext uri="{BB962C8B-B14F-4D97-AF65-F5344CB8AC3E}">
        <p14:creationId xmlns:p14="http://schemas.microsoft.com/office/powerpoint/2010/main" val="349958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FLOOD PREVENTION IN ANCIENT TIMES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Chanakya</a:t>
            </a:r>
            <a:r>
              <a:rPr lang="en-US" dirty="0" smtClean="0"/>
              <a:t> in the fourth century BC suggested for the construction of ponds</a:t>
            </a:r>
          </a:p>
          <a:p>
            <a:pPr lvl="1"/>
            <a:r>
              <a:rPr lang="en-US" dirty="0" smtClean="0"/>
              <a:t>To prevent flood</a:t>
            </a:r>
          </a:p>
          <a:p>
            <a:pPr lvl="1"/>
            <a:r>
              <a:rPr lang="en-US" dirty="0" smtClean="0"/>
              <a:t>For water harvesting</a:t>
            </a:r>
          </a:p>
          <a:p>
            <a:pPr lvl="1"/>
            <a:r>
              <a:rPr lang="en-US" dirty="0" smtClean="0">
                <a:latin typeface="Kantipur" pitchFamily="2" charset="0"/>
              </a:rPr>
              <a:t>;</a:t>
            </a:r>
            <a:r>
              <a:rPr lang="en-US" dirty="0" err="1" smtClean="0">
                <a:latin typeface="Kantipur" pitchFamily="2" charset="0"/>
              </a:rPr>
              <a:t>xf</a:t>
            </a:r>
            <a:r>
              <a:rPr lang="en-US" dirty="0" smtClean="0">
                <a:latin typeface="Kantipur" pitchFamily="2" charset="0"/>
              </a:rPr>
              <a:t>]</a:t>
            </a:r>
            <a:r>
              <a:rPr lang="en-US" dirty="0" err="1" smtClean="0">
                <a:latin typeface="Kantipur" pitchFamily="2" charset="0"/>
              </a:rPr>
              <a:t>bsdfxfof</a:t>
            </a:r>
            <a:r>
              <a:rPr lang="en-US" dirty="0" smtClean="0">
                <a:latin typeface="Kantipur" pitchFamily="2" charset="0"/>
              </a:rPr>
              <a:t>{]</a:t>
            </a:r>
            <a:r>
              <a:rPr lang="en-US" dirty="0" err="1" smtClean="0">
                <a:latin typeface="Kantipur" pitchFamily="2" charset="0"/>
              </a:rPr>
              <a:t>bs</a:t>
            </a:r>
            <a:r>
              <a:rPr lang="en-US" dirty="0" smtClean="0">
                <a:latin typeface="Kantipur" pitchFamily="2" charset="0"/>
              </a:rPr>
              <a:t>+ </a:t>
            </a:r>
            <a:r>
              <a:rPr lang="en-US" dirty="0" err="1" smtClean="0">
                <a:latin typeface="Kantipur" pitchFamily="2" charset="0"/>
              </a:rPr>
              <a:t>jf</a:t>
            </a:r>
            <a:r>
              <a:rPr lang="en-US" dirty="0" smtClean="0">
                <a:latin typeface="Kantipur" pitchFamily="2" charset="0"/>
              </a:rPr>
              <a:t> ;]t' </a:t>
            </a:r>
            <a:r>
              <a:rPr lang="en-US" dirty="0" err="1" smtClean="0">
                <a:latin typeface="Kantipur" pitchFamily="2" charset="0"/>
              </a:rPr>
              <a:t>aGwo</a:t>
            </a:r>
            <a:r>
              <a:rPr lang="en-US" dirty="0" smtClean="0">
                <a:latin typeface="Kantipur" pitchFamily="2" charset="0"/>
              </a:rPr>
              <a:t>]t\ . </a:t>
            </a:r>
            <a:r>
              <a:rPr lang="en-US" dirty="0" err="1" smtClean="0">
                <a:latin typeface="Kantipur" pitchFamily="2" charset="0"/>
              </a:rPr>
              <a:t>cGo</a:t>
            </a:r>
            <a:r>
              <a:rPr lang="en-US" dirty="0" smtClean="0">
                <a:latin typeface="Kantipur" pitchFamily="2" charset="0"/>
              </a:rPr>
              <a:t>]</a:t>
            </a:r>
            <a:r>
              <a:rPr lang="en-US" dirty="0" err="1" smtClean="0">
                <a:latin typeface="Kantipur" pitchFamily="2" charset="0"/>
              </a:rPr>
              <a:t>iff</a:t>
            </a:r>
            <a:r>
              <a:rPr lang="en-US" dirty="0" smtClean="0">
                <a:latin typeface="Kantipur" pitchFamily="2" charset="0"/>
              </a:rPr>
              <a:t>+ </a:t>
            </a:r>
            <a:r>
              <a:rPr lang="en-US" dirty="0" err="1" smtClean="0">
                <a:latin typeface="Kantipur" pitchFamily="2" charset="0"/>
              </a:rPr>
              <a:t>jf</a:t>
            </a:r>
            <a:r>
              <a:rPr lang="en-US" dirty="0" smtClean="0">
                <a:latin typeface="Kantipur" pitchFamily="2" charset="0"/>
              </a:rPr>
              <a:t> </a:t>
            </a:r>
            <a:r>
              <a:rPr lang="en-US" dirty="0" err="1" smtClean="0">
                <a:latin typeface="Kantipur" pitchFamily="2" charset="0"/>
              </a:rPr>
              <a:t>aWgtf</a:t>
            </a:r>
            <a:r>
              <a:rPr lang="en-US" dirty="0" smtClean="0">
                <a:latin typeface="Kantipur" pitchFamily="2" charset="0"/>
              </a:rPr>
              <a:t>+ </a:t>
            </a:r>
            <a:r>
              <a:rPr lang="en-US" dirty="0" err="1" smtClean="0">
                <a:latin typeface="Kantipur" pitchFamily="2" charset="0"/>
              </a:rPr>
              <a:t>e"lddfu</a:t>
            </a:r>
            <a:r>
              <a:rPr lang="en-US" dirty="0" smtClean="0">
                <a:latin typeface="Kantipur" pitchFamily="2" charset="0"/>
              </a:rPr>
              <a:t>{j[</a:t>
            </a:r>
            <a:r>
              <a:rPr lang="en-US" dirty="0" err="1" smtClean="0">
                <a:latin typeface="Kantipur" pitchFamily="2" charset="0"/>
              </a:rPr>
              <a:t>Iff</a:t>
            </a:r>
            <a:r>
              <a:rPr lang="en-US" dirty="0" smtClean="0">
                <a:latin typeface="Kantipur" pitchFamily="2" charset="0"/>
              </a:rPr>
              <a:t>]</a:t>
            </a:r>
            <a:r>
              <a:rPr lang="en-US" dirty="0" err="1" smtClean="0">
                <a:latin typeface="Kantipur" pitchFamily="2" charset="0"/>
              </a:rPr>
              <a:t>ks</a:t>
            </a:r>
            <a:r>
              <a:rPr lang="en-US" dirty="0" smtClean="0">
                <a:latin typeface="Kantipur" pitchFamily="2" charset="0"/>
              </a:rPr>
              <a:t>/0ffg'u|x+ </a:t>
            </a:r>
            <a:r>
              <a:rPr lang="en-US" dirty="0" err="1" smtClean="0">
                <a:latin typeface="Kantipur" pitchFamily="2" charset="0"/>
              </a:rPr>
              <a:t>s'of</a:t>
            </a:r>
            <a:r>
              <a:rPr lang="en-US" dirty="0" smtClean="0">
                <a:latin typeface="Kantipur" pitchFamily="2" charset="0"/>
              </a:rPr>
              <a:t>{t\ . </a:t>
            </a:r>
          </a:p>
          <a:p>
            <a:r>
              <a:rPr lang="en-US" dirty="0" smtClean="0"/>
              <a:t>One can see ponds in the cities of Kathmandu Valley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Terai</a:t>
            </a:r>
            <a:r>
              <a:rPr lang="en-US" dirty="0" smtClean="0"/>
              <a:t>, also several ponds can be observed</a:t>
            </a:r>
            <a:endParaRPr lang="en-US" dirty="0"/>
          </a:p>
        </p:txBody>
      </p:sp>
      <p:pic>
        <p:nvPicPr>
          <p:cNvPr id="2050" name="Picture 2" descr="https://upload.wikimedia.org/wikipedia/commons/c/cd/Chanakya_artistic_depict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24" y="1791210"/>
            <a:ext cx="3266901" cy="48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SEDIMENTS REDUCTION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HALF OF RAINFALL HAS BEEN CONTAINED BY PONDS</a:t>
            </a:r>
          </a:p>
          <a:p>
            <a:r>
              <a:rPr lang="en-US" dirty="0" smtClean="0"/>
              <a:t>THERE IS THUS A SEDIMENTS REDUCTION</a:t>
            </a:r>
          </a:p>
          <a:p>
            <a:r>
              <a:rPr lang="en-US" dirty="0"/>
              <a:t>Extracted from Journal Science of the Total Environment </a:t>
            </a:r>
          </a:p>
          <a:p>
            <a:r>
              <a:rPr lang="en-US" dirty="0"/>
              <a:t>Article entitled </a:t>
            </a:r>
            <a:r>
              <a:rPr lang="en-US" b="1" dirty="0"/>
              <a:t>Functions of traditional ponds in altering sediment budgets in the hilly area of the Three Gorges Reservoir, China</a:t>
            </a:r>
          </a:p>
          <a:p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43319"/>
            <a:ext cx="5181600" cy="1155133"/>
          </a:xfr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5826" y="2996267"/>
            <a:ext cx="2800741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SLIP SURFACE AND WATER LEAKAGE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 has been found that the water leakage does not go further than 2.9 meter</a:t>
            </a:r>
          </a:p>
          <a:p>
            <a:r>
              <a:rPr lang="en-US" dirty="0" smtClean="0"/>
              <a:t>The Slip surface is far below than 2.9 meter</a:t>
            </a:r>
          </a:p>
          <a:p>
            <a:r>
              <a:rPr lang="en-US" dirty="0" smtClean="0"/>
              <a:t>Water of the pond does not get to go to the slip surface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59" y="2169623"/>
            <a:ext cx="3096057" cy="2065952"/>
          </a:xfr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1" y="5037572"/>
            <a:ext cx="6287377" cy="390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5128" y="4827987"/>
            <a:ext cx="5013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Extracted from Journal Scientific Reports from </a:t>
            </a:r>
            <a:r>
              <a:rPr lang="en-US" dirty="0"/>
              <a:t>article entitled </a:t>
            </a:r>
            <a:r>
              <a:rPr lang="en-US" b="1" dirty="0"/>
              <a:t>Estimating Method of Maximum </a:t>
            </a:r>
            <a:r>
              <a:rPr lang="en-US" b="1" dirty="0" err="1"/>
              <a:t>Infltration</a:t>
            </a:r>
            <a:r>
              <a:rPr lang="en-US" b="1" dirty="0"/>
              <a:t> Depth and Soil Water Supply</a:t>
            </a:r>
          </a:p>
        </p:txBody>
      </p:sp>
    </p:spTree>
    <p:extLst>
      <p:ext uri="{BB962C8B-B14F-4D97-AF65-F5344CB8AC3E}">
        <p14:creationId xmlns:p14="http://schemas.microsoft.com/office/powerpoint/2010/main" val="43056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SLIP SURFACE AND WATER LEAKAGE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" y="2188023"/>
            <a:ext cx="5181600" cy="24691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56" y="2188023"/>
            <a:ext cx="5401429" cy="4344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946073"/>
            <a:ext cx="501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Extracted from Journal Advances in Engineering Software from </a:t>
            </a:r>
            <a:r>
              <a:rPr lang="en-US" dirty="0"/>
              <a:t>article entitled </a:t>
            </a:r>
            <a:r>
              <a:rPr lang="en-US" b="1" dirty="0"/>
              <a:t>An improved whale optimization algorithm for locating critical slip surface of slopes </a:t>
            </a:r>
          </a:p>
        </p:txBody>
      </p:sp>
    </p:spTree>
    <p:extLst>
      <p:ext uri="{BB962C8B-B14F-4D97-AF65-F5344CB8AC3E}">
        <p14:creationId xmlns:p14="http://schemas.microsoft.com/office/powerpoint/2010/main" val="3478417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WILD FIRE AND POLLUTION RISK REDUCTION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Ajaya</a:t>
            </a:r>
            <a:r>
              <a:rPr lang="en-US" dirty="0" smtClean="0"/>
              <a:t> Lal has found that there is lesser humidity and temperature in the neighborhood of ponds in </a:t>
            </a:r>
            <a:r>
              <a:rPr lang="en-US" dirty="0" err="1" smtClean="0"/>
              <a:t>Janakpur</a:t>
            </a:r>
            <a:endParaRPr lang="en-US" dirty="0" smtClean="0"/>
          </a:p>
          <a:p>
            <a:r>
              <a:rPr lang="en-US" dirty="0"/>
              <a:t>Extracted from Journal </a:t>
            </a:r>
            <a:r>
              <a:rPr lang="en-US" dirty="0" smtClean="0"/>
              <a:t>Buildings</a:t>
            </a:r>
            <a:endParaRPr lang="en-US" dirty="0"/>
          </a:p>
          <a:p>
            <a:r>
              <a:rPr lang="en-US" dirty="0"/>
              <a:t>Article entitled </a:t>
            </a:r>
            <a:r>
              <a:rPr lang="en-US" b="1" dirty="0"/>
              <a:t>Diurnal Thermal Behavior of Pavements, Vegetation, and Water Pond in a Hot-Humid City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65" y="1753208"/>
            <a:ext cx="3448531" cy="2667372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59" y="5669914"/>
            <a:ext cx="7097115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7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LESS POSSIBILITY OF WILD ANIMAL ATTACK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Ponds provide water for animals to drink.</a:t>
            </a:r>
          </a:p>
          <a:p>
            <a:r>
              <a:rPr lang="en-US" dirty="0" smtClean="0"/>
              <a:t>They also produce fodder in considerable amount.</a:t>
            </a:r>
          </a:p>
          <a:p>
            <a:r>
              <a:rPr lang="en-US" dirty="0" smtClean="0"/>
              <a:t>In such cases, animals do not enter into human settlements</a:t>
            </a:r>
          </a:p>
          <a:p>
            <a:r>
              <a:rPr lang="en-US" dirty="0" smtClean="0"/>
              <a:t>Extracted </a:t>
            </a:r>
            <a:r>
              <a:rPr lang="en-US" dirty="0"/>
              <a:t>from Journal </a:t>
            </a:r>
            <a:r>
              <a:rPr lang="en-US" b="1" dirty="0" err="1" smtClean="0"/>
              <a:t>Plos</a:t>
            </a:r>
            <a:r>
              <a:rPr lang="en-US" b="1" dirty="0" smtClean="0"/>
              <a:t> One</a:t>
            </a:r>
            <a:endParaRPr lang="en-US" b="1" dirty="0"/>
          </a:p>
          <a:p>
            <a:r>
              <a:rPr lang="en-US" dirty="0"/>
              <a:t>Article entitled </a:t>
            </a:r>
            <a:r>
              <a:rPr lang="en-US" b="1" dirty="0"/>
              <a:t>Human-Wildlife Conflicts in Nepal: Patterns of Human Fatalities and Injuries Caused by Large Mammals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00357"/>
            <a:ext cx="5181600" cy="906572"/>
          </a:xfrm>
        </p:spPr>
      </p:pic>
    </p:spTree>
    <p:extLst>
      <p:ext uri="{BB962C8B-B14F-4D97-AF65-F5344CB8AC3E}">
        <p14:creationId xmlns:p14="http://schemas.microsoft.com/office/powerpoint/2010/main" val="1464056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WATER RETENTION IN PONDS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PONDS RETAIN CONSIDERABLE AMOUNT OF WATER</a:t>
            </a:r>
          </a:p>
          <a:p>
            <a:r>
              <a:rPr lang="en-US" dirty="0" smtClean="0"/>
              <a:t>Extracted from Journal Science of the Total Environment </a:t>
            </a:r>
          </a:p>
          <a:p>
            <a:r>
              <a:rPr lang="en-US" dirty="0"/>
              <a:t>Article entitled </a:t>
            </a:r>
            <a:r>
              <a:rPr lang="en-US" b="1" dirty="0"/>
              <a:t>Assessment of the ecosystem services provided by ponds in hilly areas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4" y="2552007"/>
            <a:ext cx="5106286" cy="2793077"/>
          </a:xfrm>
        </p:spPr>
      </p:pic>
    </p:spTree>
    <p:extLst>
      <p:ext uri="{BB962C8B-B14F-4D97-AF65-F5344CB8AC3E}">
        <p14:creationId xmlns:p14="http://schemas.microsoft.com/office/powerpoint/2010/main" val="551422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LESS POSSIBILITY OF LIGHTNING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Lightning falls on moist areas more than dry areas</a:t>
            </a:r>
          </a:p>
          <a:p>
            <a:r>
              <a:rPr lang="en-US" dirty="0" smtClean="0"/>
              <a:t>It is likely to fall on forests with ponds which are moist due to the ponds</a:t>
            </a:r>
          </a:p>
          <a:p>
            <a:r>
              <a:rPr lang="en-US" dirty="0" smtClean="0"/>
              <a:t>Extracted </a:t>
            </a:r>
            <a:r>
              <a:rPr lang="en-US" dirty="0"/>
              <a:t>from Journal </a:t>
            </a:r>
            <a:r>
              <a:rPr lang="en-US" b="1" dirty="0" smtClean="0"/>
              <a:t>Atmospheric Chemistry and Physics</a:t>
            </a:r>
            <a:endParaRPr lang="en-US" b="1" dirty="0"/>
          </a:p>
          <a:p>
            <a:r>
              <a:rPr lang="en-US" dirty="0"/>
              <a:t>Article entitled </a:t>
            </a:r>
            <a:r>
              <a:rPr lang="en-US" b="1" dirty="0"/>
              <a:t>The climate impact of aerosols on the lightning flash rate: is it detectable from long-term measurements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05" y="3334998"/>
            <a:ext cx="3829584" cy="933580"/>
          </a:xfrm>
        </p:spPr>
      </p:pic>
    </p:spTree>
    <p:extLst>
      <p:ext uri="{BB962C8B-B14F-4D97-AF65-F5344CB8AC3E}">
        <p14:creationId xmlns:p14="http://schemas.microsoft.com/office/powerpoint/2010/main" val="3674419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SUSTAINABILITY OF PONDS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PONDS HAVE TO BE DREDGED EVERY YEAR FOR TAKING OUT THE COLLECTED SEDIMENTS</a:t>
            </a:r>
          </a:p>
          <a:p>
            <a:r>
              <a:rPr lang="en-US" dirty="0" smtClean="0"/>
              <a:t>OTHERWISE ITS WATER HOLDING CAPACITY WILL REDUCE</a:t>
            </a:r>
          </a:p>
          <a:p>
            <a:r>
              <a:rPr lang="en-US" dirty="0" smtClean="0"/>
              <a:t>THE SEDIMENTS CAN BE A GOOD FERTILIZER</a:t>
            </a:r>
          </a:p>
          <a:p>
            <a:r>
              <a:rPr lang="en-US" dirty="0" smtClean="0"/>
              <a:t>IT  CAN BE SOLD AND SPENT FOR MAINTENANCE OF </a:t>
            </a:r>
            <a:r>
              <a:rPr lang="en-US" dirty="0" smtClean="0"/>
              <a:t>PONDS</a:t>
            </a:r>
          </a:p>
          <a:p>
            <a:r>
              <a:rPr lang="en-US" dirty="0" smtClean="0"/>
              <a:t>ONE POND EMPLOYS 4 PERSONS FOR 4 ROPANIS</a:t>
            </a:r>
          </a:p>
          <a:p>
            <a:r>
              <a:rPr lang="en-US" dirty="0" smtClean="0"/>
              <a:t>IN PADDY PLANTATION 5 PERSONS ARE REQUIRED FOR ONE ROPANI</a:t>
            </a:r>
          </a:p>
          <a:p>
            <a:r>
              <a:rPr lang="en-US" dirty="0" smtClean="0"/>
              <a:t>IT IS THUS WELL WITHIN THE REACH OF COMMON PEOPLE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11966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NEXT PROGRAM IN KHOTANG,KHARPA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720 MW DUDH KOSHI HYDROPOWER PROJECT IS BEING BUILT</a:t>
            </a:r>
          </a:p>
          <a:p>
            <a:r>
              <a:rPr lang="en-US" dirty="0" smtClean="0"/>
              <a:t>THERE ARE RIVULETS JOINING RAWA KHOLA WHICH JOINS DUDH KOSHI</a:t>
            </a:r>
          </a:p>
          <a:p>
            <a:r>
              <a:rPr lang="en-US" dirty="0" smtClean="0"/>
              <a:t>IN KHARPA, 100 PONDS ARE BEING DUG STARTING FROM NEXT WEEK END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0814" y="2091084"/>
            <a:ext cx="5297978" cy="3973483"/>
          </a:xfrm>
        </p:spPr>
      </p:pic>
    </p:spTree>
    <p:extLst>
      <p:ext uri="{BB962C8B-B14F-4D97-AF65-F5344CB8AC3E}">
        <p14:creationId xmlns:p14="http://schemas.microsoft.com/office/powerpoint/2010/main" val="218042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 OF COST EFFECTIVE INDIGENOUS TECHNOLOGIES</a:t>
            </a:r>
            <a:endParaRPr lang="en-US" dirty="0"/>
          </a:p>
        </p:txBody>
      </p:sp>
      <p:pic>
        <p:nvPicPr>
          <p:cNvPr id="6" name="Content Placeholder 5" descr="C:\Photos of Okhaldunga, Solukhumbu &amp; Gorkha\20210410_072757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2837"/>
            <a:ext cx="5181600" cy="29169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INDIGENOUS TECHNOLOGY</a:t>
            </a:r>
          </a:p>
          <a:p>
            <a:pPr lvl="1"/>
            <a:r>
              <a:rPr lang="en-US" dirty="0" err="1" smtClean="0"/>
              <a:t>Bhal</a:t>
            </a:r>
            <a:r>
              <a:rPr lang="en-US" dirty="0" smtClean="0"/>
              <a:t> </a:t>
            </a:r>
            <a:r>
              <a:rPr lang="en-US" dirty="0" err="1" smtClean="0"/>
              <a:t>Katne</a:t>
            </a:r>
            <a:endParaRPr lang="en-US" dirty="0" smtClean="0"/>
          </a:p>
          <a:p>
            <a:pPr lvl="1"/>
            <a:r>
              <a:rPr lang="en-US" dirty="0" err="1" smtClean="0"/>
              <a:t>Chhapari</a:t>
            </a:r>
            <a:r>
              <a:rPr lang="en-US" dirty="0" smtClean="0"/>
              <a:t> </a:t>
            </a:r>
            <a:r>
              <a:rPr lang="en-US" dirty="0" err="1" smtClean="0"/>
              <a:t>Purne</a:t>
            </a:r>
            <a:endParaRPr lang="en-US" dirty="0"/>
          </a:p>
          <a:p>
            <a:r>
              <a:rPr lang="en-US" dirty="0" smtClean="0"/>
              <a:t>BOTH THESE TECHNOLOGIES HAVE BEEN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5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 IN NEPAL</a:t>
            </a:r>
            <a:endParaRPr lang="en-US" b="1" dirty="0"/>
          </a:p>
        </p:txBody>
      </p:sp>
      <p:pic>
        <p:nvPicPr>
          <p:cNvPr id="5122" name="Picture 2" descr="https://assets-cdn.kathmandupost.com/uploads/source/news/2020/lifestyle/FB_IMG_15553307345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4386"/>
            <a:ext cx="5181600" cy="38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074386"/>
            <a:ext cx="5776211" cy="38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6234545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Ponds in </a:t>
            </a:r>
            <a:r>
              <a:rPr lang="en-US" dirty="0" err="1" smtClean="0"/>
              <a:t>Thimi</a:t>
            </a:r>
            <a:r>
              <a:rPr lang="en-US" dirty="0" smtClean="0"/>
              <a:t> ( Source: Google)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3012" y="6127233"/>
            <a:ext cx="375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Ponds in </a:t>
            </a:r>
            <a:r>
              <a:rPr lang="en-US" dirty="0" err="1" smtClean="0"/>
              <a:t>Janakpur</a:t>
            </a:r>
            <a:r>
              <a:rPr lang="en-US" dirty="0" smtClean="0"/>
              <a:t> ( Source: Google)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 OF COST EFFECTIVE INDIGENOUS TECHNOLOGIES</a:t>
            </a:r>
            <a:endParaRPr lang="en-US" dirty="0"/>
          </a:p>
        </p:txBody>
      </p:sp>
      <p:pic>
        <p:nvPicPr>
          <p:cNvPr id="7" name="Content Placeholder 6" descr="C:\Photos of Okhaldunga, Solukhumbu &amp; Gorkha\20210411_090946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2837"/>
            <a:ext cx="5181600" cy="291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4" descr="C:\Users\paudel\OneDrive\Desktop\image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73" y="1825625"/>
            <a:ext cx="278885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02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Aryal</a:t>
            </a:r>
            <a:r>
              <a:rPr lang="en-US" dirty="0" smtClean="0"/>
              <a:t> </a:t>
            </a:r>
            <a:r>
              <a:rPr lang="en-US" dirty="0" err="1"/>
              <a:t>Suman</a:t>
            </a:r>
            <a:r>
              <a:rPr lang="en-US" dirty="0"/>
              <a:t>, 2012, </a:t>
            </a:r>
            <a:r>
              <a:rPr lang="en-US" b="1" dirty="0"/>
              <a:t>Rainfall and Water Requirement of Rice during growing period, </a:t>
            </a:r>
            <a:r>
              <a:rPr lang="en-US" dirty="0"/>
              <a:t>The Journal of Agriculture and Environment, Volume 13</a:t>
            </a:r>
          </a:p>
          <a:p>
            <a:r>
              <a:rPr lang="en-US" dirty="0"/>
              <a:t>Bin Fu et al,2018, </a:t>
            </a:r>
            <a:r>
              <a:rPr lang="en-US" b="1" dirty="0"/>
              <a:t>Assessment of the ecosystem services provided by ponds in hilly areas</a:t>
            </a:r>
            <a:r>
              <a:rPr lang="en-US" dirty="0"/>
              <a:t>, Science of the Total Environment, 642(2018)979-987</a:t>
            </a:r>
          </a:p>
          <a:p>
            <a:r>
              <a:rPr lang="en-US" dirty="0" err="1"/>
              <a:t>Chundi</a:t>
            </a:r>
            <a:r>
              <a:rPr lang="en-US" dirty="0"/>
              <a:t> Chen et al, 2016, </a:t>
            </a:r>
            <a:r>
              <a:rPr lang="en-US" b="1" dirty="0"/>
              <a:t>Incorporating landscape connectivity into household pond configuration in a hilly agricultural landscape</a:t>
            </a:r>
            <a:r>
              <a:rPr lang="en-US" dirty="0"/>
              <a:t>, International Consortium of Landscape and Ecological Engineering and Springer Japan</a:t>
            </a:r>
          </a:p>
          <a:p>
            <a:r>
              <a:rPr lang="en-US" dirty="0"/>
              <a:t>D Scott Munro et al, 1997, </a:t>
            </a:r>
            <a:r>
              <a:rPr lang="en-US" b="1" dirty="0"/>
              <a:t>Rainfall, evaporation and runoff responses to hillslope aspect in the </a:t>
            </a:r>
            <a:r>
              <a:rPr lang="en-US" b="1" dirty="0" err="1"/>
              <a:t>Shenchong</a:t>
            </a:r>
            <a:r>
              <a:rPr lang="en-US" b="1" dirty="0"/>
              <a:t> Basin,</a:t>
            </a:r>
            <a:r>
              <a:rPr lang="en-US" dirty="0"/>
              <a:t> Catena, 29(1997), 131-144</a:t>
            </a:r>
          </a:p>
          <a:p>
            <a:r>
              <a:rPr lang="en-US" dirty="0" err="1"/>
              <a:t>Gautam</a:t>
            </a:r>
            <a:r>
              <a:rPr lang="en-US" dirty="0"/>
              <a:t> </a:t>
            </a:r>
            <a:r>
              <a:rPr lang="en-US" dirty="0" err="1"/>
              <a:t>Tilak</a:t>
            </a:r>
            <a:r>
              <a:rPr lang="en-US" dirty="0"/>
              <a:t>, 2013, </a:t>
            </a:r>
            <a:r>
              <a:rPr lang="en-US" b="1" dirty="0"/>
              <a:t>Soil Characteristic in moist tropical district of </a:t>
            </a:r>
            <a:r>
              <a:rPr lang="en-US" b="1" dirty="0" err="1"/>
              <a:t>Sunsari</a:t>
            </a:r>
            <a:r>
              <a:rPr lang="en-US" dirty="0"/>
              <a:t>, Nepal Journal of Science and Technology</a:t>
            </a:r>
          </a:p>
          <a:p>
            <a:r>
              <a:rPr lang="en-US" dirty="0" err="1"/>
              <a:t>Gert</a:t>
            </a:r>
            <a:r>
              <a:rPr lang="en-US" dirty="0"/>
              <a:t> </a:t>
            </a:r>
            <a:r>
              <a:rPr lang="en-US" dirty="0" err="1"/>
              <a:t>Verstraeten</a:t>
            </a:r>
            <a:r>
              <a:rPr lang="en-US" dirty="0"/>
              <a:t> et al, 2000, </a:t>
            </a:r>
            <a:r>
              <a:rPr lang="en-US" b="1" dirty="0"/>
              <a:t>Estimating trap efficiency of small reservoirs and ponds: methods and implications for the assessment of sediment yield</a:t>
            </a:r>
            <a:r>
              <a:rPr lang="en-US" dirty="0"/>
              <a:t>, Progress in Physical Geography 24,2 (2000) pp. 219–251</a:t>
            </a:r>
          </a:p>
          <a:p>
            <a:r>
              <a:rPr lang="en-US" dirty="0"/>
              <a:t>Kumar </a:t>
            </a:r>
            <a:r>
              <a:rPr lang="en-US" dirty="0" err="1"/>
              <a:t>Monoj</a:t>
            </a:r>
            <a:r>
              <a:rPr lang="en-US" dirty="0"/>
              <a:t> et al, 2015, </a:t>
            </a:r>
            <a:r>
              <a:rPr lang="en-US" b="1" dirty="0"/>
              <a:t>Environmental Perspectives of Pond Ecosystems: Global Issues, Services and Indian Scenarios, Current World Environment</a:t>
            </a:r>
            <a:r>
              <a:rPr lang="en-US" dirty="0"/>
              <a:t>, Vol 10(3), 848-867</a:t>
            </a:r>
          </a:p>
          <a:p>
            <a:r>
              <a:rPr lang="en-US" dirty="0" err="1"/>
              <a:t>Mingquaun</a:t>
            </a:r>
            <a:r>
              <a:rPr lang="en-US" dirty="0"/>
              <a:t> Lu et al, 2019, </a:t>
            </a:r>
            <a:r>
              <a:rPr lang="en-US" b="1" dirty="0"/>
              <a:t>Functions of traditional ponds in altering sediment budgets in the hilly area of the Three Gorges Reservoir, China,</a:t>
            </a:r>
            <a:r>
              <a:rPr lang="en-US" dirty="0"/>
              <a:t> Science of the Total Environment, 658(2019)536-548</a:t>
            </a:r>
          </a:p>
          <a:p>
            <a:r>
              <a:rPr lang="en-US" dirty="0"/>
              <a:t>Sharma </a:t>
            </a:r>
            <a:r>
              <a:rPr lang="en-US" dirty="0" err="1"/>
              <a:t>Til</a:t>
            </a:r>
            <a:r>
              <a:rPr lang="en-US" dirty="0"/>
              <a:t> Prasad </a:t>
            </a:r>
            <a:r>
              <a:rPr lang="en-US" dirty="0" err="1"/>
              <a:t>Pangali</a:t>
            </a:r>
            <a:r>
              <a:rPr lang="en-US" dirty="0"/>
              <a:t> et al, 2019, </a:t>
            </a:r>
            <a:r>
              <a:rPr lang="en-US" b="1" dirty="0"/>
              <a:t>Review of Flood Disaster Studies in Nepal, </a:t>
            </a:r>
            <a:r>
              <a:rPr lang="en-US" dirty="0"/>
              <a:t>International Journal of Disaster Risk Reduction, 34(2019), 18-27</a:t>
            </a:r>
          </a:p>
          <a:p>
            <a:r>
              <a:rPr lang="en-US" dirty="0" err="1"/>
              <a:t>Tomasweski</a:t>
            </a:r>
            <a:r>
              <a:rPr lang="en-US" dirty="0"/>
              <a:t> et al, 2005, </a:t>
            </a:r>
            <a:r>
              <a:rPr lang="en-US" b="1" dirty="0"/>
              <a:t>The impact of cooling ponds in north central Texas on Dairy Farm Performance, Journal of Dairy Science,</a:t>
            </a:r>
            <a:r>
              <a:rPr lang="en-US" dirty="0"/>
              <a:t> Volume 88, Issue 6, p 2281-2286</a:t>
            </a:r>
          </a:p>
          <a:p>
            <a:r>
              <a:rPr lang="en-US" dirty="0"/>
              <a:t>Wei et al, 2007, </a:t>
            </a:r>
            <a:r>
              <a:rPr lang="en-US" b="1" dirty="0"/>
              <a:t>The effect of land uses and rainfall regimes on runoff and soil erosion in the semi-arid loess hilly area, China,</a:t>
            </a:r>
            <a:r>
              <a:rPr lang="en-US" dirty="0"/>
              <a:t> Journal of Hydrology, </a:t>
            </a:r>
            <a:r>
              <a:rPr lang="en-US" dirty="0" err="1"/>
              <a:t>Elsivier</a:t>
            </a:r>
            <a:r>
              <a:rPr lang="en-US" dirty="0"/>
              <a:t> </a:t>
            </a:r>
          </a:p>
          <a:p>
            <a:r>
              <a:rPr lang="en-US" dirty="0" err="1"/>
              <a:t>Wenjun</a:t>
            </a:r>
            <a:r>
              <a:rPr lang="en-US" dirty="0"/>
              <a:t> </a:t>
            </a:r>
            <a:r>
              <a:rPr lang="en-US" dirty="0" err="1"/>
              <a:t>Chenet</a:t>
            </a:r>
            <a:r>
              <a:rPr lang="en-US" dirty="0"/>
              <a:t> al, 2019, </a:t>
            </a:r>
            <a:r>
              <a:rPr lang="en-US" b="1" dirty="0"/>
              <a:t>Farm ponds in southern China: Challenges and solutions for conserving a neglected wetland ecosystem</a:t>
            </a:r>
            <a:r>
              <a:rPr lang="en-US" dirty="0"/>
              <a:t>, Science of the </a:t>
            </a:r>
            <a:r>
              <a:rPr lang="en-US" dirty="0" smtClean="0"/>
              <a:t>Total </a:t>
            </a:r>
            <a:r>
              <a:rPr lang="en-US" dirty="0"/>
              <a:t>Environment, 659(2019) </a:t>
            </a:r>
            <a:r>
              <a:rPr lang="en-US" dirty="0" smtClean="0"/>
              <a:t>1322-1334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633" y="1030778"/>
            <a:ext cx="10515600" cy="466664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rgbClr val="92D050"/>
                </a:solidFill>
              </a:rPr>
              <a:t>THANKS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err="1" smtClean="0"/>
              <a:t>Raghav</a:t>
            </a:r>
            <a:r>
              <a:rPr lang="en-US" dirty="0" smtClean="0"/>
              <a:t> </a:t>
            </a:r>
            <a:r>
              <a:rPr lang="en-US" dirty="0" err="1" smtClean="0"/>
              <a:t>Paudel</a:t>
            </a:r>
            <a:r>
              <a:rPr lang="en-US" dirty="0" smtClean="0"/>
              <a:t>, </a:t>
            </a:r>
            <a:r>
              <a:rPr lang="en-US" dirty="0" err="1" smtClean="0"/>
              <a:t>Tabassum</a:t>
            </a:r>
            <a:r>
              <a:rPr lang="en-US" dirty="0" smtClean="0"/>
              <a:t> Siddiqui, </a:t>
            </a:r>
            <a:r>
              <a:rPr lang="en-US" dirty="0" err="1" smtClean="0"/>
              <a:t>Inu</a:t>
            </a:r>
            <a:r>
              <a:rPr lang="en-US" dirty="0" smtClean="0"/>
              <a:t> </a:t>
            </a:r>
            <a:r>
              <a:rPr lang="en-US" smtClean="0"/>
              <a:t>Shalike </a:t>
            </a:r>
            <a:r>
              <a:rPr lang="en-US" dirty="0" smtClean="0"/>
              <a:t>and Deepak </a:t>
            </a:r>
            <a:r>
              <a:rPr lang="en-US" dirty="0" err="1" smtClean="0"/>
              <a:t>Paudel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ANY QUERIES PLEASE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FLOOD RESISTANT DESIGN</a:t>
            </a:r>
            <a:endParaRPr lang="en-US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Buddha</a:t>
            </a:r>
          </a:p>
          <a:p>
            <a:r>
              <a:rPr lang="en-US" dirty="0"/>
              <a:t>Dharma</a:t>
            </a:r>
          </a:p>
          <a:p>
            <a:r>
              <a:rPr lang="en-US" dirty="0" err="1"/>
              <a:t>Sangha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Levee</a:t>
            </a:r>
          </a:p>
          <a:p>
            <a:r>
              <a:rPr lang="en-US" dirty="0"/>
              <a:t>Channel</a:t>
            </a:r>
          </a:p>
        </p:txBody>
      </p:sp>
      <p:pic>
        <p:nvPicPr>
          <p:cNvPr id="3077" name="Picture 5" descr="masterplan_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3074989"/>
            <a:ext cx="4038600" cy="1576387"/>
          </a:xfrm>
          <a:ln/>
        </p:spPr>
      </p:pic>
    </p:spTree>
    <p:extLst>
      <p:ext uri="{BB962C8B-B14F-4D97-AF65-F5344CB8AC3E}">
        <p14:creationId xmlns:p14="http://schemas.microsoft.com/office/powerpoint/2010/main" val="17642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LANDSLIDES</a:t>
            </a:r>
            <a:endParaRPr lang="en-US" b="1" dirty="0"/>
          </a:p>
        </p:txBody>
      </p:sp>
      <p:pic>
        <p:nvPicPr>
          <p:cNvPr id="3" name="Picture 4" descr="https://aniportalimages.s3.amazonaws.com/media/details/Nepal_land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5" y="1690688"/>
            <a:ext cx="8109682" cy="46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94960" y="2593571"/>
            <a:ext cx="324196" cy="266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26233" y="3133898"/>
            <a:ext cx="324196" cy="31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95160" y="3969516"/>
            <a:ext cx="324196" cy="31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30436" y="4127458"/>
            <a:ext cx="415637" cy="369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19993" y="3736760"/>
            <a:ext cx="399011" cy="31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8015" y="2726574"/>
            <a:ext cx="299258" cy="299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57258" y="5436524"/>
            <a:ext cx="490451" cy="307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06240" y="2535382"/>
            <a:ext cx="532014" cy="490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55527" y="3025833"/>
            <a:ext cx="507077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20640" y="5436524"/>
            <a:ext cx="357447" cy="332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38" y="3054597"/>
            <a:ext cx="29241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SITE AND PONDS PROPOSED LOCATION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44" y="1626913"/>
            <a:ext cx="7020098" cy="49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0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 ACTUAL CONSTRUCTED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09" y="1422297"/>
            <a:ext cx="7468364" cy="53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Pond size has been determined based on</a:t>
            </a:r>
          </a:p>
          <a:p>
            <a:pPr lvl="1"/>
            <a:r>
              <a:rPr lang="en-US" dirty="0" smtClean="0"/>
              <a:t>That which can be completed in a day by four persons</a:t>
            </a:r>
          </a:p>
          <a:p>
            <a:pPr lvl="1"/>
            <a:r>
              <a:rPr lang="en-US" dirty="0" smtClean="0"/>
              <a:t>Can be easily constructed in the hilly areas</a:t>
            </a:r>
          </a:p>
          <a:p>
            <a:pPr lvl="1"/>
            <a:r>
              <a:rPr lang="en-US" dirty="0" smtClean="0"/>
              <a:t>The side slope is 1.5:1. It will be increased to 2:1 in the next site</a:t>
            </a:r>
          </a:p>
          <a:p>
            <a:pPr lvl="1"/>
            <a:r>
              <a:rPr lang="en-US" dirty="0" smtClean="0"/>
              <a:t>The excavated soil is exactly the same as required for the embankment in three sides</a:t>
            </a:r>
          </a:p>
          <a:p>
            <a:pPr lvl="1"/>
            <a:r>
              <a:rPr lang="en-US" dirty="0" smtClean="0"/>
              <a:t>A 4” pipe put for overflow</a:t>
            </a:r>
          </a:p>
          <a:p>
            <a:pPr lvl="1"/>
            <a:r>
              <a:rPr lang="en-US" dirty="0" smtClean="0"/>
              <a:t>Area is 576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, 55 </a:t>
            </a:r>
            <a:r>
              <a:rPr lang="en-US" dirty="0" err="1" smtClean="0"/>
              <a:t>sq</a:t>
            </a:r>
            <a:r>
              <a:rPr lang="en-US" dirty="0" smtClean="0"/>
              <a:t> meter</a:t>
            </a:r>
          </a:p>
          <a:p>
            <a:pPr lvl="1"/>
            <a:r>
              <a:rPr lang="en-US" dirty="0" smtClean="0"/>
              <a:t>Volume is  1330 </a:t>
            </a:r>
            <a:r>
              <a:rPr lang="en-US" dirty="0" err="1" smtClean="0"/>
              <a:t>cft</a:t>
            </a:r>
            <a:r>
              <a:rPr lang="en-US" dirty="0" smtClean="0"/>
              <a:t>, 37.5 cu meter</a:t>
            </a:r>
          </a:p>
          <a:p>
            <a:pPr lvl="1"/>
            <a:r>
              <a:rPr lang="en-US" dirty="0" smtClean="0"/>
              <a:t>It is 8ft x 8ft at the bottom and 24 </a:t>
            </a:r>
            <a:r>
              <a:rPr lang="en-US" dirty="0" err="1" smtClean="0"/>
              <a:t>ft</a:t>
            </a:r>
            <a:r>
              <a:rPr lang="en-US" dirty="0" smtClean="0"/>
              <a:t> x 24 </a:t>
            </a:r>
            <a:r>
              <a:rPr lang="en-US" dirty="0" err="1" smtClean="0"/>
              <a:t>ft</a:t>
            </a:r>
            <a:r>
              <a:rPr lang="en-US" dirty="0" smtClean="0"/>
              <a:t> at the top</a:t>
            </a:r>
          </a:p>
          <a:p>
            <a:pPr lvl="1"/>
            <a:r>
              <a:rPr lang="en-US" dirty="0" smtClean="0"/>
              <a:t>The embankment is of the slope of 1:1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2771569"/>
              </p:ext>
            </p:extLst>
          </p:nvPr>
        </p:nvGraphicFramePr>
        <p:xfrm>
          <a:off x="7394042" y="1413164"/>
          <a:ext cx="4207282" cy="5444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Acrobat Document" r:id="rId3" imgW="5829300" imgH="7543622" progId="AcroExch.Document.DC">
                  <p:embed/>
                </p:oleObj>
              </mc:Choice>
              <mc:Fallback>
                <p:oleObj name="Acrobat Document" r:id="rId3" imgW="5829300" imgH="75436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4042" y="1413164"/>
                        <a:ext cx="4207282" cy="5444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9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PONDS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The pond is laid out first</a:t>
            </a:r>
          </a:p>
          <a:p>
            <a:pPr lvl="1"/>
            <a:r>
              <a:rPr lang="en-US" dirty="0" smtClean="0"/>
              <a:t>The green turf is taken out</a:t>
            </a:r>
          </a:p>
          <a:p>
            <a:pPr lvl="1"/>
            <a:r>
              <a:rPr lang="en-US" dirty="0" smtClean="0"/>
              <a:t>It is then dug for a depth of 4ft</a:t>
            </a:r>
          </a:p>
          <a:p>
            <a:pPr lvl="1"/>
            <a:r>
              <a:rPr lang="en-US" dirty="0" smtClean="0"/>
              <a:t>The embankment is put at the three sides</a:t>
            </a:r>
          </a:p>
          <a:p>
            <a:pPr lvl="1"/>
            <a:r>
              <a:rPr lang="en-US" dirty="0" smtClean="0"/>
              <a:t>It has a slope of 1:1 outside, 1.5;1 inside and it is 2 </a:t>
            </a:r>
            <a:r>
              <a:rPr lang="en-US" dirty="0" err="1" smtClean="0"/>
              <a:t>ft</a:t>
            </a:r>
            <a:r>
              <a:rPr lang="en-US" dirty="0" smtClean="0"/>
              <a:t> high and 2 </a:t>
            </a:r>
            <a:r>
              <a:rPr lang="en-US" dirty="0" err="1" smtClean="0"/>
              <a:t>ft</a:t>
            </a:r>
            <a:r>
              <a:rPr lang="en-US" dirty="0" smtClean="0"/>
              <a:t> wide at the center</a:t>
            </a:r>
          </a:p>
          <a:p>
            <a:pPr lvl="1"/>
            <a:r>
              <a:rPr lang="en-US" dirty="0" smtClean="0"/>
              <a:t>The total depth is 6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The overflow pipe is put at 5’ level</a:t>
            </a:r>
          </a:p>
          <a:p>
            <a:pPr lvl="1"/>
            <a:r>
              <a:rPr lang="en-US" dirty="0" smtClean="0"/>
              <a:t>The green turf is put back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079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1566</Words>
  <Application>Microsoft Office PowerPoint</Application>
  <PresentationFormat>Widescreen</PresentationFormat>
  <Paragraphs>170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Kantipur</vt:lpstr>
      <vt:lpstr>Office Theme</vt:lpstr>
      <vt:lpstr>Acrobat Document</vt:lpstr>
      <vt:lpstr>SMALL PONDS: PANACEA TO MULTIPLE DISASTER PROBLEMS</vt:lpstr>
      <vt:lpstr>FLOOD PREVENTION IN ANCIENT TIMES</vt:lpstr>
      <vt:lpstr>PONDS IN NEPAL</vt:lpstr>
      <vt:lpstr>FLOOD RESISTANT DESIGN</vt:lpstr>
      <vt:lpstr>LANDSLIDES</vt:lpstr>
      <vt:lpstr>SITE AND PONDS PROPOSED LOCATION</vt:lpstr>
      <vt:lpstr>PONDS ACTUAL CONSTRUCTED</vt:lpstr>
      <vt:lpstr>PONDS </vt:lpstr>
      <vt:lpstr>PONDS </vt:lpstr>
      <vt:lpstr>PONDS</vt:lpstr>
      <vt:lpstr>PONDS</vt:lpstr>
      <vt:lpstr>PONDS</vt:lpstr>
      <vt:lpstr>PONDS</vt:lpstr>
      <vt:lpstr>PONDS</vt:lpstr>
      <vt:lpstr>RAINFALL IN NEPAL Panch Khal area( Av 1226, Max1418, Min 1055)</vt:lpstr>
      <vt:lpstr>ROLE OF THE PONDS FOR TYPICAL LARGE EVENTS</vt:lpstr>
      <vt:lpstr>ROLE OF THE PONDS FOR 100  YEARS RETURN PERIOD</vt:lpstr>
      <vt:lpstr>INFILTRATION RATE</vt:lpstr>
      <vt:lpstr>FLOOD REDUCTION</vt:lpstr>
      <vt:lpstr>SEDIMENTS REDUCTION</vt:lpstr>
      <vt:lpstr>SLIP SURFACE AND WATER LEAKAGE</vt:lpstr>
      <vt:lpstr>SLIP SURFACE AND WATER LEAKAGE</vt:lpstr>
      <vt:lpstr>WILD FIRE AND POLLUTION RISK REDUCTION</vt:lpstr>
      <vt:lpstr>LESS POSSIBILITY OF WILD ANIMAL ATTACK</vt:lpstr>
      <vt:lpstr>WATER RETENTION IN PONDS</vt:lpstr>
      <vt:lpstr>LESS POSSIBILITY OF LIGHTNING</vt:lpstr>
      <vt:lpstr>SUSTAINABILITY OF PONDS</vt:lpstr>
      <vt:lpstr>NEXT PROGRAM IN KHOTANG,KHARPA</vt:lpstr>
      <vt:lpstr>USE OF COST EFFECTIVE INDIGENOUS TECHNOLOGIES</vt:lpstr>
      <vt:lpstr>USE OF COST EFFECTIVE INDIGENOUS TECHNOLOGIES</vt:lpstr>
      <vt:lpstr>References </vt:lpstr>
      <vt:lpstr>THANKS to Raghav Paudel, Tabassum Siddiqui, Inu Shalike and Deepak Paudel  ANY QUERIES PLEASE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biswas upreti</dc:creator>
  <cp:lastModifiedBy>biswas upreti</cp:lastModifiedBy>
  <cp:revision>179</cp:revision>
  <dcterms:created xsi:type="dcterms:W3CDTF">2021-05-16T11:25:39Z</dcterms:created>
  <dcterms:modified xsi:type="dcterms:W3CDTF">2021-09-06T04:21:00Z</dcterms:modified>
</cp:coreProperties>
</file>